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2" r:id="rId4"/>
  </p:sldMasterIdLst>
  <p:notesMasterIdLst>
    <p:notesMasterId r:id="rId27"/>
  </p:notesMasterIdLst>
  <p:handoutMasterIdLst>
    <p:handoutMasterId r:id="rId28"/>
  </p:handoutMasterIdLst>
  <p:sldIdLst>
    <p:sldId id="343" r:id="rId5"/>
    <p:sldId id="358" r:id="rId6"/>
    <p:sldId id="371" r:id="rId7"/>
    <p:sldId id="372" r:id="rId8"/>
    <p:sldId id="322" r:id="rId9"/>
    <p:sldId id="367" r:id="rId10"/>
    <p:sldId id="368" r:id="rId11"/>
    <p:sldId id="324" r:id="rId12"/>
    <p:sldId id="349" r:id="rId13"/>
    <p:sldId id="359" r:id="rId14"/>
    <p:sldId id="350" r:id="rId15"/>
    <p:sldId id="369" r:id="rId16"/>
    <p:sldId id="370" r:id="rId17"/>
    <p:sldId id="373" r:id="rId18"/>
    <p:sldId id="374" r:id="rId19"/>
    <p:sldId id="375" r:id="rId20"/>
    <p:sldId id="376" r:id="rId21"/>
    <p:sldId id="377" r:id="rId22"/>
    <p:sldId id="379" r:id="rId23"/>
    <p:sldId id="382" r:id="rId24"/>
    <p:sldId id="383" r:id="rId25"/>
    <p:sldId id="384" r:id="rId2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24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3" y="1"/>
            <a:ext cx="3077739" cy="471054"/>
          </a:xfrm>
          <a:prstGeom prst="rect">
            <a:avLst/>
          </a:prstGeom>
        </p:spPr>
        <p:txBody>
          <a:bodyPr vert="horz" lIns="94229" tIns="47114" rIns="94229" bIns="47114" rtlCol="0"/>
          <a:lstStyle>
            <a:lvl1pPr algn="r">
              <a:defRPr sz="1200"/>
            </a:lvl1pPr>
          </a:lstStyle>
          <a:p>
            <a:fld id="{7DB83103-26E1-49D6-90ED-3DAA4C00F183}" type="datetimeFigureOut">
              <a:rPr lang="en-US" smtClean="0"/>
              <a:t>9/15/2021</a:t>
            </a:fld>
            <a:endParaRPr lang="en-US"/>
          </a:p>
        </p:txBody>
      </p:sp>
      <p:sp>
        <p:nvSpPr>
          <p:cNvPr id="4" name="Footer Placeholder 3"/>
          <p:cNvSpPr>
            <a:spLocks noGrp="1"/>
          </p:cNvSpPr>
          <p:nvPr>
            <p:ph type="ftr" sz="quarter" idx="2"/>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29" tIns="47114" rIns="94229" bIns="47114" rtlCol="0" anchor="b"/>
          <a:lstStyle>
            <a:lvl1pPr algn="r">
              <a:defRPr sz="1200"/>
            </a:lvl1pPr>
          </a:lstStyle>
          <a:p>
            <a:fld id="{BAC2D7BE-D09B-40E7-8234-3444C983C464}" type="slidenum">
              <a:rPr lang="en-US" smtClean="0"/>
              <a:t>‹#›</a:t>
            </a:fld>
            <a:endParaRPr lang="en-US"/>
          </a:p>
        </p:txBody>
      </p:sp>
    </p:spTree>
    <p:extLst>
      <p:ext uri="{BB962C8B-B14F-4D97-AF65-F5344CB8AC3E}">
        <p14:creationId xmlns:p14="http://schemas.microsoft.com/office/powerpoint/2010/main" val="11753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D5B94D2E-832E-4454-88B1-C6C215C9E55C}" type="datetimeFigureOut">
              <a:rPr lang="en-US" smtClean="0"/>
              <a:t>9/15/2021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E40A0A09-6FA2-432A-878F-290AC51C7288}" type="slidenum">
              <a:rPr lang="en-US" smtClean="0"/>
              <a:t>‹#›</a:t>
            </a:fld>
            <a:endParaRPr lang="en-US" dirty="0"/>
          </a:p>
        </p:txBody>
      </p:sp>
    </p:spTree>
    <p:extLst>
      <p:ext uri="{BB962C8B-B14F-4D97-AF65-F5344CB8AC3E}">
        <p14:creationId xmlns:p14="http://schemas.microsoft.com/office/powerpoint/2010/main" val="300493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10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91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987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484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70310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37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350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868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19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35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98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56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2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65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6/6/2019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833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555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460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6/6/2019</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763342"/>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490664" cy="5940088"/>
          </a:xfrm>
          <a:prstGeom prst="rect">
            <a:avLst/>
          </a:prstGeom>
          <a:noFill/>
        </p:spPr>
        <p:txBody>
          <a:bodyPr wrap="square" rtlCol="0">
            <a:spAutoFit/>
          </a:bodyPr>
          <a:lstStyle/>
          <a:p>
            <a:pPr>
              <a:spcAft>
                <a:spcPts val="1200"/>
              </a:spcAft>
            </a:pPr>
            <a:r>
              <a:rPr lang="en-US" sz="4000" dirty="0" smtClean="0"/>
              <a:t>Review</a:t>
            </a:r>
          </a:p>
          <a:p>
            <a:pPr marL="742950" indent="-742950">
              <a:spcAft>
                <a:spcPts val="1200"/>
              </a:spcAft>
              <a:buFont typeface="+mj-lt"/>
              <a:buAutoNum type="arabicPeriod"/>
            </a:pPr>
            <a:r>
              <a:rPr lang="en-US" sz="4000" dirty="0" smtClean="0"/>
              <a:t>Thus far, we have identified two key topics in the Upper Room Discourse. </a:t>
            </a:r>
            <a:r>
              <a:rPr lang="en-US" sz="4000" b="1" dirty="0" smtClean="0">
                <a:solidFill>
                  <a:srgbClr val="FFFF00"/>
                </a:solidFill>
              </a:rPr>
              <a:t>One Heart</a:t>
            </a:r>
            <a:r>
              <a:rPr lang="en-US" sz="4000" dirty="0" smtClean="0"/>
              <a:t>: Obey Jesus Because You Love Him. As you do, your obedience will soar. (+ 3 exercises to deepen love)</a:t>
            </a:r>
          </a:p>
          <a:p>
            <a:pPr marL="742950" indent="-742950">
              <a:spcAft>
                <a:spcPts val="1200"/>
              </a:spcAft>
              <a:buFont typeface="+mj-lt"/>
              <a:buAutoNum type="arabicPeriod"/>
            </a:pPr>
            <a:r>
              <a:rPr lang="en-US" sz="4000" b="1" dirty="0" smtClean="0">
                <a:solidFill>
                  <a:srgbClr val="FFFF00"/>
                </a:solidFill>
              </a:rPr>
              <a:t>One Way</a:t>
            </a:r>
            <a:r>
              <a:rPr lang="en-US" sz="4000" dirty="0" smtClean="0"/>
              <a:t>: Trust Him for direction and your destiny. As you do, you will benefit from His wisdom. (+1 exercise to develop trust )</a:t>
            </a:r>
            <a:endParaRPr lang="en-US" sz="4000" dirty="0"/>
          </a:p>
        </p:txBody>
      </p:sp>
    </p:spTree>
    <p:extLst>
      <p:ext uri="{BB962C8B-B14F-4D97-AF65-F5344CB8AC3E}">
        <p14:creationId xmlns:p14="http://schemas.microsoft.com/office/powerpoint/2010/main" val="51458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408" y="615462"/>
            <a:ext cx="10233800" cy="5451073"/>
          </a:xfrm>
        </p:spPr>
        <p:txBody>
          <a:bodyPr>
            <a:noAutofit/>
          </a:bodyPr>
          <a:lstStyle/>
          <a:p>
            <a:pPr marL="742950" indent="-742950">
              <a:spcAft>
                <a:spcPts val="1200"/>
              </a:spcAft>
              <a:buFont typeface="+mj-lt"/>
              <a:buAutoNum type="arabicPeriod" startAt="7"/>
            </a:pPr>
            <a:r>
              <a:rPr lang="en-US" sz="4000" dirty="0" smtClean="0"/>
              <a:t>Vs 7 – </a:t>
            </a:r>
            <a:r>
              <a:rPr lang="en-US" sz="4000" i="1" dirty="0" smtClean="0"/>
              <a:t>“But </a:t>
            </a:r>
            <a:r>
              <a:rPr lang="en-US" sz="4000" i="1" dirty="0"/>
              <a:t>I tell you the truth, it is to your advantage that I go away; for if I do not go away, the Helper will not come to you; but if I go, I will send Him to you</a:t>
            </a:r>
            <a:r>
              <a:rPr lang="en-US" sz="4000" i="1" dirty="0" smtClean="0"/>
              <a:t>.”</a:t>
            </a:r>
          </a:p>
          <a:p>
            <a:pPr marL="742950" indent="-742950">
              <a:spcAft>
                <a:spcPts val="1200"/>
              </a:spcAft>
              <a:buFont typeface="+mj-lt"/>
              <a:buAutoNum type="arabicPeriod" startAt="7"/>
            </a:pPr>
            <a:r>
              <a:rPr lang="en-US" sz="4000" dirty="0" smtClean="0"/>
              <a:t>On day 40, Jesus ascended. On day 50, the Spirit touched down.</a:t>
            </a:r>
          </a:p>
          <a:p>
            <a:pPr marL="742950" indent="-742950">
              <a:spcAft>
                <a:spcPts val="1200"/>
              </a:spcAft>
              <a:buFont typeface="+mj-lt"/>
              <a:buAutoNum type="arabicPeriod" startAt="7"/>
            </a:pPr>
            <a:r>
              <a:rPr lang="en-US" sz="4000" dirty="0" smtClean="0"/>
              <a:t>The “Spirit of truth” (vs. 13) works through the word to produce numerous results:</a:t>
            </a:r>
          </a:p>
        </p:txBody>
      </p:sp>
    </p:spTree>
    <p:extLst>
      <p:ext uri="{BB962C8B-B14F-4D97-AF65-F5344CB8AC3E}">
        <p14:creationId xmlns:p14="http://schemas.microsoft.com/office/powerpoint/2010/main" val="34929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408" y="615462"/>
            <a:ext cx="11019400" cy="5451073"/>
          </a:xfrm>
        </p:spPr>
        <p:txBody>
          <a:bodyPr>
            <a:noAutofit/>
          </a:bodyPr>
          <a:lstStyle/>
          <a:p>
            <a:pPr marL="742950" indent="-742950">
              <a:spcAft>
                <a:spcPts val="1200"/>
              </a:spcAft>
              <a:buFont typeface="+mj-lt"/>
              <a:buAutoNum type="arabicPeriod" startAt="10"/>
            </a:pPr>
            <a:r>
              <a:rPr lang="en-US" sz="4000" dirty="0" smtClean="0"/>
              <a:t>World: Conviction via discernment of sin (16:9). See what I am.</a:t>
            </a:r>
          </a:p>
          <a:p>
            <a:pPr marL="742950" indent="-742950">
              <a:spcAft>
                <a:spcPts val="1200"/>
              </a:spcAft>
              <a:buFont typeface="+mj-lt"/>
              <a:buAutoNum type="arabicPeriod" startAt="10"/>
            </a:pPr>
            <a:r>
              <a:rPr lang="en-US" sz="4000" dirty="0" smtClean="0"/>
              <a:t>World: Conviction via discernment of righteousness (16:10). See what I am not.</a:t>
            </a:r>
          </a:p>
          <a:p>
            <a:pPr marL="742950" indent="-742950">
              <a:spcAft>
                <a:spcPts val="1200"/>
              </a:spcAft>
              <a:buFont typeface="+mj-lt"/>
              <a:buAutoNum type="arabicPeriod" startAt="10"/>
            </a:pPr>
            <a:r>
              <a:rPr lang="en-US" sz="4000" dirty="0" smtClean="0"/>
              <a:t>World: Conviction via certainty of judgment (16:11). See what I deserve.</a:t>
            </a:r>
          </a:p>
          <a:p>
            <a:pPr marL="742950" indent="-742950">
              <a:spcAft>
                <a:spcPts val="1200"/>
              </a:spcAft>
              <a:buFont typeface="+mj-lt"/>
              <a:buAutoNum type="arabicPeriod" startAt="10"/>
            </a:pPr>
            <a:r>
              <a:rPr lang="en-US" sz="4000" dirty="0" smtClean="0"/>
              <a:t>Saints: Disclose what is to come (16:13). Hope</a:t>
            </a:r>
          </a:p>
          <a:p>
            <a:pPr marL="742950" indent="-742950">
              <a:spcAft>
                <a:spcPts val="1200"/>
              </a:spcAft>
              <a:buFont typeface="+mj-lt"/>
              <a:buAutoNum type="arabicPeriod" startAt="10"/>
            </a:pPr>
            <a:r>
              <a:rPr lang="en-US" sz="4000" dirty="0" smtClean="0"/>
              <a:t>Saints: Sanctification (17:17) – become/do like Jesus</a:t>
            </a:r>
          </a:p>
        </p:txBody>
      </p:sp>
    </p:spTree>
    <p:extLst>
      <p:ext uri="{BB962C8B-B14F-4D97-AF65-F5344CB8AC3E}">
        <p14:creationId xmlns:p14="http://schemas.microsoft.com/office/powerpoint/2010/main" val="3688445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Bottom Line</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a:pPr>
            <a:r>
              <a:rPr lang="en-US" sz="4000" dirty="0" smtClean="0"/>
              <a:t>The Spirit of Truth communicates the Word of the Lord.</a:t>
            </a:r>
          </a:p>
          <a:p>
            <a:pPr marL="742950" indent="-742950">
              <a:spcAft>
                <a:spcPts val="1200"/>
              </a:spcAft>
              <a:buFont typeface="+mj-lt"/>
              <a:buAutoNum type="arabicPeriod"/>
            </a:pPr>
            <a:r>
              <a:rPr lang="en-US" sz="4000" dirty="0" smtClean="0"/>
              <a:t>The Spirit of Truth works in accord with this Word to accomplish extraordinary things!</a:t>
            </a:r>
          </a:p>
          <a:p>
            <a:pPr marL="742950" indent="-742950">
              <a:spcAft>
                <a:spcPts val="1200"/>
              </a:spcAft>
              <a:buFont typeface="+mj-lt"/>
              <a:buAutoNum type="arabicPeriod"/>
            </a:pPr>
            <a:r>
              <a:rPr lang="en-US" sz="4000" dirty="0" smtClean="0"/>
              <a:t>The Spirit saves the lost via word-driven conviction, transforms the saved via word driven sanctification, and imparts true hope via word driven expectation.</a:t>
            </a:r>
          </a:p>
        </p:txBody>
      </p:sp>
    </p:spTree>
    <p:extLst>
      <p:ext uri="{BB962C8B-B14F-4D97-AF65-F5344CB8AC3E}">
        <p14:creationId xmlns:p14="http://schemas.microsoft.com/office/powerpoint/2010/main" val="156301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Bottom Line</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4"/>
            </a:pPr>
            <a:r>
              <a:rPr lang="en-US" sz="4000" dirty="0" smtClean="0"/>
              <a:t>The Spirit of Truth (in concert with Father and Jesus) does remarkable things in partnership with us when we use the Word to inform our actions.</a:t>
            </a:r>
          </a:p>
        </p:txBody>
      </p:sp>
    </p:spTree>
    <p:extLst>
      <p:ext uri="{BB962C8B-B14F-4D97-AF65-F5344CB8AC3E}">
        <p14:creationId xmlns:p14="http://schemas.microsoft.com/office/powerpoint/2010/main" val="231077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Bottom Line</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5"/>
            </a:pPr>
            <a:r>
              <a:rPr lang="en-US" sz="4000" dirty="0"/>
              <a:t>“So will My word be which goes forth from My mouth; / It will not return to Me empty, / Without accomplishing what I desire, / And without succeeding in the matter for which I sent it” (Isaiah 55:11</a:t>
            </a:r>
            <a:r>
              <a:rPr lang="en-US" sz="4000" dirty="0" smtClean="0"/>
              <a:t>).</a:t>
            </a:r>
          </a:p>
          <a:p>
            <a:pPr marL="742950" indent="-742950">
              <a:spcAft>
                <a:spcPts val="1200"/>
              </a:spcAft>
              <a:buFont typeface="+mj-lt"/>
              <a:buAutoNum type="arabicPeriod" startAt="5"/>
            </a:pPr>
            <a:r>
              <a:rPr lang="en-US" sz="4000" dirty="0" smtClean="0"/>
              <a:t>So when we align how we live and how we minister with the Word of God, we experience the power of God.</a:t>
            </a:r>
          </a:p>
        </p:txBody>
      </p:sp>
    </p:spTree>
    <p:extLst>
      <p:ext uri="{BB962C8B-B14F-4D97-AF65-F5344CB8AC3E}">
        <p14:creationId xmlns:p14="http://schemas.microsoft.com/office/powerpoint/2010/main" val="125078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899" y="322919"/>
            <a:ext cx="10887515" cy="5451073"/>
          </a:xfrm>
        </p:spPr>
        <p:txBody>
          <a:bodyPr>
            <a:noAutofit/>
          </a:bodyPr>
          <a:lstStyle/>
          <a:p>
            <a:pPr>
              <a:spcAft>
                <a:spcPts val="1200"/>
              </a:spcAft>
            </a:pPr>
            <a:r>
              <a:rPr lang="en-US" sz="4000" dirty="0" smtClean="0"/>
              <a:t>Think </a:t>
            </a:r>
            <a:r>
              <a:rPr lang="en-US" sz="4000" dirty="0" smtClean="0"/>
              <a:t>of the word of God as a lever that dramatically multiplies our effectiveness.</a:t>
            </a:r>
          </a:p>
          <a:p>
            <a:pPr>
              <a:spcAft>
                <a:spcPts val="1200"/>
              </a:spcAft>
            </a:pPr>
            <a:r>
              <a:rPr lang="en-US" sz="4000" dirty="0" smtClean="0"/>
              <a:t>Example: </a:t>
            </a:r>
            <a:r>
              <a:rPr lang="en-US" sz="4000" i="1" dirty="0"/>
              <a:t>Put on the full armor of God, so that you will be able to stand firm against the schemes of the devil. ...In addition to all, taking up the shield of faith with which you will be able to extinguish all the flaming arrows of the evil one. And take </a:t>
            </a:r>
            <a:r>
              <a:rPr lang="en-US" sz="4000" i="1" dirty="0" smtClean="0"/>
              <a:t>… the </a:t>
            </a:r>
            <a:r>
              <a:rPr lang="en-US" sz="4000" i="1" dirty="0"/>
              <a:t>sword of the Spirit, which is the word </a:t>
            </a:r>
            <a:r>
              <a:rPr lang="el-GR" sz="4000" dirty="0" smtClean="0"/>
              <a:t>­</a:t>
            </a:r>
            <a:r>
              <a:rPr lang="en-US" sz="4000" dirty="0" smtClean="0"/>
              <a:t>(</a:t>
            </a:r>
            <a:r>
              <a:rPr lang="el-GR" sz="4000" dirty="0" smtClean="0"/>
              <a:t>ῥ­</a:t>
            </a:r>
            <a:r>
              <a:rPr lang="en-US" sz="4000" dirty="0" smtClean="0"/>
              <a:t>­</a:t>
            </a:r>
            <a:r>
              <a:rPr lang="el-GR" sz="4000" dirty="0" smtClean="0"/>
              <a:t>ημα</a:t>
            </a:r>
            <a:r>
              <a:rPr lang="en-US" sz="4000" dirty="0" smtClean="0"/>
              <a:t>) </a:t>
            </a:r>
            <a:r>
              <a:rPr lang="en-US" sz="4000" i="1" dirty="0" smtClean="0"/>
              <a:t>of </a:t>
            </a:r>
            <a:r>
              <a:rPr lang="en-US" sz="4000" i="1" dirty="0"/>
              <a:t>God</a:t>
            </a:r>
            <a:r>
              <a:rPr lang="en-US" sz="4000" dirty="0"/>
              <a:t> (Ephesians 6:11, 16–17)</a:t>
            </a:r>
            <a:endParaRPr lang="en-US" sz="4000" dirty="0" smtClean="0"/>
          </a:p>
        </p:txBody>
      </p:sp>
    </p:spTree>
    <p:extLst>
      <p:ext uri="{BB962C8B-B14F-4D97-AF65-F5344CB8AC3E}">
        <p14:creationId xmlns:p14="http://schemas.microsoft.com/office/powerpoint/2010/main" val="349546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485" y="477983"/>
            <a:ext cx="10233800" cy="5451073"/>
          </a:xfrm>
        </p:spPr>
        <p:txBody>
          <a:bodyPr>
            <a:noAutofit/>
          </a:bodyPr>
          <a:lstStyle/>
          <a:p>
            <a:pPr>
              <a:spcAft>
                <a:spcPts val="1200"/>
              </a:spcAft>
            </a:pPr>
            <a:r>
              <a:rPr lang="en-US" sz="4000" b="1" dirty="0" smtClean="0"/>
              <a:t>IF</a:t>
            </a:r>
            <a:r>
              <a:rPr lang="en-US" sz="4000" dirty="0" smtClean="0"/>
              <a:t> You will align your words and deeds with the Word of God, you will dramatically multiply the positive results of your actions.</a:t>
            </a:r>
          </a:p>
          <a:p>
            <a:pPr>
              <a:spcAft>
                <a:spcPts val="1200"/>
              </a:spcAft>
            </a:pPr>
            <a:r>
              <a:rPr lang="en-US" sz="4000" dirty="0" smtClean="0"/>
              <a:t>Diagnostic: </a:t>
            </a:r>
            <a:r>
              <a:rPr lang="en-US" sz="4000" dirty="0"/>
              <a:t>To what extent is what I am </a:t>
            </a:r>
            <a:r>
              <a:rPr lang="en-US" sz="4000" dirty="0" smtClean="0"/>
              <a:t>thinking, saying</a:t>
            </a:r>
            <a:r>
              <a:rPr lang="en-US" sz="4000" dirty="0"/>
              <a:t>, </a:t>
            </a:r>
            <a:r>
              <a:rPr lang="en-US" sz="4000" dirty="0" smtClean="0"/>
              <a:t>and </a:t>
            </a:r>
            <a:r>
              <a:rPr lang="en-US" sz="4000" dirty="0"/>
              <a:t>doing a reflection of what the word </a:t>
            </a:r>
            <a:r>
              <a:rPr lang="en-US" sz="4000" dirty="0" smtClean="0"/>
              <a:t>says?</a:t>
            </a:r>
          </a:p>
        </p:txBody>
      </p:sp>
    </p:spTree>
    <p:extLst>
      <p:ext uri="{BB962C8B-B14F-4D97-AF65-F5344CB8AC3E}">
        <p14:creationId xmlns:p14="http://schemas.microsoft.com/office/powerpoint/2010/main" val="136208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Exercise 1</a:t>
            </a:r>
            <a:endParaRPr lang="en-US" sz="4000" b="1" dirty="0">
              <a:solidFill>
                <a:schemeClr val="tx1"/>
              </a:solidFill>
            </a:endParaRPr>
          </a:p>
        </p:txBody>
      </p:sp>
      <p:sp>
        <p:nvSpPr>
          <p:cNvPr id="3" name="Content Placeholder 2"/>
          <p:cNvSpPr>
            <a:spLocks noGrp="1"/>
          </p:cNvSpPr>
          <p:nvPr>
            <p:ph idx="1"/>
          </p:nvPr>
        </p:nvSpPr>
        <p:spPr>
          <a:xfrm>
            <a:off x="542485" y="955965"/>
            <a:ext cx="10869930" cy="5451073"/>
          </a:xfrm>
        </p:spPr>
        <p:txBody>
          <a:bodyPr>
            <a:noAutofit/>
          </a:bodyPr>
          <a:lstStyle/>
          <a:p>
            <a:pPr marL="742950" indent="-742950">
              <a:spcAft>
                <a:spcPts val="1200"/>
              </a:spcAft>
              <a:buFont typeface="+mj-lt"/>
              <a:buAutoNum type="arabicPeriod"/>
            </a:pPr>
            <a:r>
              <a:rPr lang="en-US" sz="4000" b="1" dirty="0" smtClean="0"/>
              <a:t>Internalize the Word</a:t>
            </a:r>
            <a:r>
              <a:rPr lang="en-US" sz="4000" dirty="0" smtClean="0"/>
              <a:t>: </a:t>
            </a:r>
            <a:r>
              <a:rPr lang="en-US" sz="4000" i="1" dirty="0" smtClean="0"/>
              <a:t>Incline </a:t>
            </a:r>
            <a:r>
              <a:rPr lang="en-US" sz="4000" i="1" dirty="0"/>
              <a:t>your ear and hear the words of the wise, And apply your mind to my knowledge; For it will be pleasant if you keep them within you, That they may be ready on your lips. So that your trust may be in the Lord, I have taught you today, even you. Have I not written to you excellent things Of counsels and knowledge, To make you know the certainty of the words of truth That you may correctly answer him who sent you</a:t>
            </a:r>
            <a:r>
              <a:rPr lang="en-US" sz="4000" i="1" dirty="0" smtClean="0"/>
              <a:t>?</a:t>
            </a:r>
            <a:r>
              <a:rPr lang="en-US" sz="4000" dirty="0" smtClean="0"/>
              <a:t> </a:t>
            </a:r>
            <a:r>
              <a:rPr lang="en-US" sz="4000" dirty="0"/>
              <a:t>(Proverbs </a:t>
            </a:r>
            <a:r>
              <a:rPr lang="en-US" sz="4000" dirty="0" smtClean="0"/>
              <a:t>22:17–21).</a:t>
            </a:r>
          </a:p>
        </p:txBody>
      </p:sp>
    </p:spTree>
    <p:extLst>
      <p:ext uri="{BB962C8B-B14F-4D97-AF65-F5344CB8AC3E}">
        <p14:creationId xmlns:p14="http://schemas.microsoft.com/office/powerpoint/2010/main" val="331728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Exercise 2</a:t>
            </a:r>
            <a:endParaRPr lang="en-US" sz="4000" b="1" dirty="0">
              <a:solidFill>
                <a:schemeClr val="tx1"/>
              </a:solidFill>
            </a:endParaRPr>
          </a:p>
        </p:txBody>
      </p:sp>
      <p:sp>
        <p:nvSpPr>
          <p:cNvPr id="3" name="Content Placeholder 2"/>
          <p:cNvSpPr>
            <a:spLocks noGrp="1"/>
          </p:cNvSpPr>
          <p:nvPr>
            <p:ph idx="1"/>
          </p:nvPr>
        </p:nvSpPr>
        <p:spPr>
          <a:xfrm>
            <a:off x="542485" y="955965"/>
            <a:ext cx="10869930" cy="5451073"/>
          </a:xfrm>
        </p:spPr>
        <p:txBody>
          <a:bodyPr>
            <a:noAutofit/>
          </a:bodyPr>
          <a:lstStyle/>
          <a:p>
            <a:pPr marL="742950" indent="-742950">
              <a:spcAft>
                <a:spcPts val="1200"/>
              </a:spcAft>
              <a:buFont typeface="+mj-lt"/>
              <a:buAutoNum type="arabicPeriod" startAt="2"/>
            </a:pPr>
            <a:r>
              <a:rPr lang="en-US" sz="4000" b="1" dirty="0" smtClean="0"/>
              <a:t>Screen Chatter to Study Truth: </a:t>
            </a:r>
          </a:p>
          <a:p>
            <a:pPr marL="0" indent="0">
              <a:spcAft>
                <a:spcPts val="1200"/>
              </a:spcAft>
              <a:buNone/>
            </a:pPr>
            <a:r>
              <a:rPr lang="en-US" sz="4000" dirty="0" smtClean="0"/>
              <a:t>“</a:t>
            </a:r>
            <a:r>
              <a:rPr lang="en-US" sz="4000" i="1" dirty="0"/>
              <a:t>Be diligent to present yourself approved to God as a workman who does not need to be ashamed, accurately handling the word of truth. But avoid worldly and empty chatter, for it will lead to further </a:t>
            </a:r>
            <a:r>
              <a:rPr lang="en-US" sz="4000" i="1" dirty="0" smtClean="0"/>
              <a:t>ungodliness</a:t>
            </a:r>
            <a:r>
              <a:rPr lang="en-US" sz="4000" dirty="0" smtClean="0"/>
              <a:t>” </a:t>
            </a:r>
            <a:r>
              <a:rPr lang="en-US" sz="4000" dirty="0"/>
              <a:t>(2 Timothy </a:t>
            </a:r>
            <a:r>
              <a:rPr lang="en-US" sz="4000" dirty="0" smtClean="0"/>
              <a:t>2:15–16).</a:t>
            </a:r>
          </a:p>
        </p:txBody>
      </p:sp>
    </p:spTree>
    <p:extLst>
      <p:ext uri="{BB962C8B-B14F-4D97-AF65-F5344CB8AC3E}">
        <p14:creationId xmlns:p14="http://schemas.microsoft.com/office/powerpoint/2010/main" val="59799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Exercise 3</a:t>
            </a:r>
            <a:endParaRPr lang="en-US" sz="4000" b="1" dirty="0">
              <a:solidFill>
                <a:schemeClr val="tx1"/>
              </a:solidFill>
            </a:endParaRPr>
          </a:p>
        </p:txBody>
      </p:sp>
      <p:sp>
        <p:nvSpPr>
          <p:cNvPr id="3" name="Content Placeholder 2"/>
          <p:cNvSpPr>
            <a:spLocks noGrp="1"/>
          </p:cNvSpPr>
          <p:nvPr>
            <p:ph idx="1"/>
          </p:nvPr>
        </p:nvSpPr>
        <p:spPr>
          <a:xfrm>
            <a:off x="542485" y="955965"/>
            <a:ext cx="10869930" cy="5451073"/>
          </a:xfrm>
        </p:spPr>
        <p:txBody>
          <a:bodyPr>
            <a:noAutofit/>
          </a:bodyPr>
          <a:lstStyle/>
          <a:p>
            <a:pPr marL="742950" indent="-742950">
              <a:spcAft>
                <a:spcPts val="1200"/>
              </a:spcAft>
              <a:buFont typeface="+mj-lt"/>
              <a:buAutoNum type="arabicPeriod" startAt="3"/>
            </a:pPr>
            <a:r>
              <a:rPr lang="en-US" sz="4000" b="1" dirty="0" smtClean="0"/>
              <a:t>Receive it as a Letter from God to You:</a:t>
            </a:r>
          </a:p>
          <a:p>
            <a:pPr marL="0" indent="0">
              <a:spcAft>
                <a:spcPts val="1200"/>
              </a:spcAft>
              <a:buNone/>
            </a:pPr>
            <a:r>
              <a:rPr lang="en-US" sz="4000" b="1" dirty="0" smtClean="0"/>
              <a:t> </a:t>
            </a:r>
            <a:r>
              <a:rPr lang="en-US" sz="4000" i="1" dirty="0" smtClean="0"/>
              <a:t>For </a:t>
            </a:r>
            <a:r>
              <a:rPr lang="en-US" sz="4000" i="1" dirty="0"/>
              <a:t>this reason we also constantly thank God that when you received the word of God which you heard from us, you accepted it not as the word of men, but for what it really is, the word of God, which also performs its work in you who </a:t>
            </a:r>
            <a:r>
              <a:rPr lang="en-US" sz="4000" i="1" dirty="0" smtClean="0"/>
              <a:t>believe</a:t>
            </a:r>
            <a:r>
              <a:rPr lang="en-US" sz="4000" dirty="0" smtClean="0"/>
              <a:t> </a:t>
            </a:r>
            <a:r>
              <a:rPr lang="en-US" sz="4000" dirty="0"/>
              <a:t>(1 Thessalonians 2:13</a:t>
            </a:r>
            <a:r>
              <a:rPr lang="en-US" sz="4000" dirty="0" smtClean="0"/>
              <a:t>).</a:t>
            </a:r>
          </a:p>
        </p:txBody>
      </p:sp>
    </p:spTree>
    <p:extLst>
      <p:ext uri="{BB962C8B-B14F-4D97-AF65-F5344CB8AC3E}">
        <p14:creationId xmlns:p14="http://schemas.microsoft.com/office/powerpoint/2010/main" val="8285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449" y="314580"/>
            <a:ext cx="10490664" cy="6093976"/>
          </a:xfrm>
          <a:prstGeom prst="rect">
            <a:avLst/>
          </a:prstGeom>
          <a:noFill/>
        </p:spPr>
        <p:txBody>
          <a:bodyPr wrap="square" rtlCol="0">
            <a:spAutoFit/>
          </a:bodyPr>
          <a:lstStyle/>
          <a:p>
            <a:pPr marL="742950" indent="-742950">
              <a:spcAft>
                <a:spcPts val="1200"/>
              </a:spcAft>
              <a:buFont typeface="+mj-lt"/>
              <a:buAutoNum type="arabicPeriod" startAt="3"/>
            </a:pPr>
            <a:r>
              <a:rPr lang="en-US" sz="4000" dirty="0" smtClean="0"/>
              <a:t>This week: </a:t>
            </a:r>
            <a:r>
              <a:rPr lang="en-US" sz="4000" b="1" dirty="0" smtClean="0">
                <a:solidFill>
                  <a:srgbClr val="FFFF00"/>
                </a:solidFill>
              </a:rPr>
              <a:t>One Truth</a:t>
            </a:r>
            <a:r>
              <a:rPr lang="en-US" sz="4000" dirty="0" smtClean="0"/>
              <a:t> – Align your words and deeds to His Word. As you do, you will realize extraordinary results.</a:t>
            </a:r>
          </a:p>
          <a:p>
            <a:pPr marL="742950" indent="-742950">
              <a:spcAft>
                <a:spcPts val="1200"/>
              </a:spcAft>
              <a:buFont typeface="+mj-lt"/>
              <a:buAutoNum type="arabicPeriod" startAt="3"/>
            </a:pPr>
            <a:r>
              <a:rPr lang="en-US" sz="4000" dirty="0" smtClean="0"/>
              <a:t>First Mention (from last week) </a:t>
            </a:r>
            <a:r>
              <a:rPr lang="en-US" sz="4000" i="1" dirty="0"/>
              <a:t>Jesus said to him, “I am the way, </a:t>
            </a:r>
            <a:r>
              <a:rPr lang="en-US" sz="4000" b="1" i="1" dirty="0">
                <a:solidFill>
                  <a:srgbClr val="FFFF00"/>
                </a:solidFill>
              </a:rPr>
              <a:t>and the truth</a:t>
            </a:r>
            <a:r>
              <a:rPr lang="en-US" sz="4000" i="1" dirty="0"/>
              <a:t>, and the life; no one comes to the Father but through Me</a:t>
            </a:r>
            <a:r>
              <a:rPr lang="en-US" sz="4000" dirty="0"/>
              <a:t>” (John 14:6</a:t>
            </a:r>
            <a:r>
              <a:rPr lang="en-US" sz="4000" dirty="0" smtClean="0"/>
              <a:t>).</a:t>
            </a:r>
          </a:p>
          <a:p>
            <a:pPr marL="742950" indent="-742950">
              <a:spcAft>
                <a:spcPts val="1200"/>
              </a:spcAft>
              <a:buFont typeface="+mj-lt"/>
              <a:buAutoNum type="arabicPeriod" startAt="3"/>
            </a:pPr>
            <a:r>
              <a:rPr lang="en-US" sz="4000" dirty="0"/>
              <a:t>31 verses, 12 passages</a:t>
            </a:r>
          </a:p>
          <a:p>
            <a:pPr marL="742950" indent="-742950">
              <a:spcAft>
                <a:spcPts val="1200"/>
              </a:spcAft>
              <a:buFont typeface="+mj-lt"/>
              <a:buAutoNum type="arabicPeriod" startAt="3"/>
            </a:pPr>
            <a:r>
              <a:rPr lang="en-US" sz="4000" dirty="0" smtClean="0"/>
              <a:t>John 16:7-15 is a key passage.</a:t>
            </a:r>
          </a:p>
        </p:txBody>
      </p:sp>
    </p:spTree>
    <p:extLst>
      <p:ext uri="{BB962C8B-B14F-4D97-AF65-F5344CB8AC3E}">
        <p14:creationId xmlns:p14="http://schemas.microsoft.com/office/powerpoint/2010/main" val="40890012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Imagine</a:t>
            </a:r>
            <a:endParaRPr lang="en-US" sz="4000" b="1" dirty="0">
              <a:solidFill>
                <a:schemeClr val="tx1"/>
              </a:solidFill>
            </a:endParaRPr>
          </a:p>
        </p:txBody>
      </p:sp>
      <p:sp>
        <p:nvSpPr>
          <p:cNvPr id="3" name="Content Placeholder 2"/>
          <p:cNvSpPr>
            <a:spLocks noGrp="1"/>
          </p:cNvSpPr>
          <p:nvPr>
            <p:ph idx="1"/>
          </p:nvPr>
        </p:nvSpPr>
        <p:spPr>
          <a:xfrm>
            <a:off x="542485" y="955965"/>
            <a:ext cx="10869930" cy="5451073"/>
          </a:xfrm>
        </p:spPr>
        <p:txBody>
          <a:bodyPr>
            <a:noAutofit/>
          </a:bodyPr>
          <a:lstStyle/>
          <a:p>
            <a:pPr marL="0" indent="0">
              <a:spcAft>
                <a:spcPts val="1200"/>
              </a:spcAft>
              <a:buNone/>
            </a:pPr>
            <a:r>
              <a:rPr lang="en-US" sz="4000" i="1" dirty="0"/>
              <a:t>While Jesus was saying these things, one of the women in the crowd raised her voice and said to Him, “Blessed is the womb that bore You and the breasts at which You nursed.” But He said, “On the contrary, blessed are those who hear the word of God and observe it”</a:t>
            </a:r>
            <a:r>
              <a:rPr lang="en-US" sz="4000" dirty="0"/>
              <a:t> (Luke 11:27–28</a:t>
            </a:r>
            <a:r>
              <a:rPr lang="en-US" sz="4000" dirty="0" smtClean="0"/>
              <a:t>).</a:t>
            </a:r>
          </a:p>
          <a:p>
            <a:pPr marL="0" indent="0">
              <a:spcAft>
                <a:spcPts val="1200"/>
              </a:spcAft>
              <a:buNone/>
            </a:pPr>
            <a:r>
              <a:rPr lang="en-US" sz="4000" b="1" dirty="0" smtClean="0"/>
              <a:t>Jesus indicates that congratulations are in order for those who hear and heed His word. What would it be like to hear Him bless us?</a:t>
            </a:r>
            <a:endParaRPr lang="en-US" sz="4000" dirty="0" smtClean="0"/>
          </a:p>
        </p:txBody>
      </p:sp>
    </p:spTree>
    <p:extLst>
      <p:ext uri="{BB962C8B-B14F-4D97-AF65-F5344CB8AC3E}">
        <p14:creationId xmlns:p14="http://schemas.microsoft.com/office/powerpoint/2010/main" val="285513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Imagine</a:t>
            </a:r>
            <a:endParaRPr lang="en-US" sz="4000" b="1" dirty="0">
              <a:solidFill>
                <a:schemeClr val="tx1"/>
              </a:solidFill>
            </a:endParaRPr>
          </a:p>
        </p:txBody>
      </p:sp>
      <p:sp>
        <p:nvSpPr>
          <p:cNvPr id="3" name="Content Placeholder 2"/>
          <p:cNvSpPr>
            <a:spLocks noGrp="1"/>
          </p:cNvSpPr>
          <p:nvPr>
            <p:ph idx="1"/>
          </p:nvPr>
        </p:nvSpPr>
        <p:spPr>
          <a:xfrm>
            <a:off x="542485" y="955965"/>
            <a:ext cx="10869930" cy="5451073"/>
          </a:xfrm>
        </p:spPr>
        <p:txBody>
          <a:bodyPr>
            <a:noAutofit/>
          </a:bodyPr>
          <a:lstStyle/>
          <a:p>
            <a:pPr marL="0" indent="0">
              <a:spcAft>
                <a:spcPts val="1200"/>
              </a:spcAft>
              <a:buNone/>
            </a:pPr>
            <a:r>
              <a:rPr lang="en-US" sz="4000" i="1" dirty="0"/>
              <a:t>“If you abide in Me, and My words abide in you, ask whatever you wish, and it will be done for you</a:t>
            </a:r>
            <a:r>
              <a:rPr lang="en-US" sz="4000" dirty="0"/>
              <a:t>” (John 15:7).</a:t>
            </a:r>
            <a:endParaRPr lang="en-US" sz="4000" dirty="0" smtClean="0"/>
          </a:p>
          <a:p>
            <a:pPr marL="0" indent="0">
              <a:spcAft>
                <a:spcPts val="1200"/>
              </a:spcAft>
              <a:buNone/>
            </a:pPr>
            <a:r>
              <a:rPr lang="en-US" sz="4000" b="1" dirty="0" smtClean="0"/>
              <a:t>Jesus is explaining a vital connection between word abiding and answered prayer. What might our times of prayer be like if they were word driven?</a:t>
            </a:r>
            <a:endParaRPr lang="en-US" sz="4000" dirty="0" smtClean="0"/>
          </a:p>
        </p:txBody>
      </p:sp>
    </p:spTree>
    <p:extLst>
      <p:ext uri="{BB962C8B-B14F-4D97-AF65-F5344CB8AC3E}">
        <p14:creationId xmlns:p14="http://schemas.microsoft.com/office/powerpoint/2010/main" val="245221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Imagine</a:t>
            </a:r>
            <a:endParaRPr lang="en-US" sz="4000" b="1" dirty="0">
              <a:solidFill>
                <a:schemeClr val="tx1"/>
              </a:solidFill>
            </a:endParaRPr>
          </a:p>
        </p:txBody>
      </p:sp>
      <p:sp>
        <p:nvSpPr>
          <p:cNvPr id="3" name="Content Placeholder 2"/>
          <p:cNvSpPr>
            <a:spLocks noGrp="1"/>
          </p:cNvSpPr>
          <p:nvPr>
            <p:ph idx="1"/>
          </p:nvPr>
        </p:nvSpPr>
        <p:spPr>
          <a:xfrm>
            <a:off x="542485" y="955965"/>
            <a:ext cx="10869930" cy="5451073"/>
          </a:xfrm>
        </p:spPr>
        <p:txBody>
          <a:bodyPr>
            <a:noAutofit/>
          </a:bodyPr>
          <a:lstStyle/>
          <a:p>
            <a:pPr marL="0" indent="0">
              <a:spcAft>
                <a:spcPts val="1200"/>
              </a:spcAft>
              <a:buNone/>
            </a:pPr>
            <a:r>
              <a:rPr lang="en-US" sz="4000" i="1" dirty="0" smtClean="0"/>
              <a:t>“</a:t>
            </a:r>
            <a:r>
              <a:rPr lang="en-US" sz="4000" i="1" dirty="0"/>
              <a:t>I know your deeds. Behold, I have put before you an open door which no one can shut, because you have a little power, and have kept My word, and have not denied My name”</a:t>
            </a:r>
            <a:r>
              <a:rPr lang="en-US" sz="4000" dirty="0"/>
              <a:t> (Revelation 3:8). </a:t>
            </a:r>
            <a:endParaRPr lang="en-US" sz="4000" dirty="0" smtClean="0"/>
          </a:p>
          <a:p>
            <a:pPr marL="0" indent="0">
              <a:spcAft>
                <a:spcPts val="1200"/>
              </a:spcAft>
              <a:buNone/>
            </a:pPr>
            <a:r>
              <a:rPr lang="en-US" sz="4000" b="1" dirty="0" smtClean="0"/>
              <a:t>Imagine what it would be like if God saw us as a people who are keeping His word. Would he open a door that no one can shut? There’s only one way to find out!</a:t>
            </a:r>
            <a:endParaRPr lang="en-US" sz="4000" dirty="0" smtClean="0"/>
          </a:p>
        </p:txBody>
      </p:sp>
    </p:spTree>
    <p:extLst>
      <p:ext uri="{BB962C8B-B14F-4D97-AF65-F5344CB8AC3E}">
        <p14:creationId xmlns:p14="http://schemas.microsoft.com/office/powerpoint/2010/main" val="114781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0964007" cy="6093976"/>
          </a:xfrm>
          <a:prstGeom prst="rect">
            <a:avLst/>
          </a:prstGeom>
          <a:noFill/>
        </p:spPr>
        <p:txBody>
          <a:bodyPr wrap="square" rtlCol="0">
            <a:spAutoFit/>
          </a:bodyPr>
          <a:lstStyle/>
          <a:p>
            <a:pPr>
              <a:spcAft>
                <a:spcPts val="1200"/>
              </a:spcAft>
            </a:pPr>
            <a:r>
              <a:rPr lang="en-US" sz="4000" dirty="0" smtClean="0"/>
              <a:t>Importance – These are keys to spiritual survival:</a:t>
            </a:r>
          </a:p>
          <a:p>
            <a:pPr marL="1200150" lvl="1" indent="-742950">
              <a:spcAft>
                <a:spcPts val="1200"/>
              </a:spcAft>
              <a:buFont typeface="+mj-lt"/>
              <a:buAutoNum type="arabicPeriod"/>
            </a:pPr>
            <a:r>
              <a:rPr lang="en-US" sz="4000" dirty="0" smtClean="0"/>
              <a:t>One Heart: If your obedience is not love driven, you will burn out - </a:t>
            </a:r>
            <a:r>
              <a:rPr lang="el-GR" sz="4000" dirty="0"/>
              <a:t>σκανδαλίζω</a:t>
            </a:r>
            <a:endParaRPr lang="en-US" sz="4000" dirty="0" smtClean="0"/>
          </a:p>
          <a:p>
            <a:pPr marL="1200150" lvl="1" indent="-742950">
              <a:spcAft>
                <a:spcPts val="1200"/>
              </a:spcAft>
              <a:buFont typeface="+mj-lt"/>
              <a:buAutoNum type="arabicPeriod"/>
            </a:pPr>
            <a:r>
              <a:rPr lang="en-US" sz="4000" dirty="0" smtClean="0"/>
              <a:t>One Way: If your life is not grounded by His character, you will go into panic mode - </a:t>
            </a:r>
            <a:r>
              <a:rPr lang="el-GR" sz="4000" dirty="0" smtClean="0"/>
              <a:t>Ταράσσω</a:t>
            </a:r>
            <a:endParaRPr lang="en-US" sz="4000" dirty="0"/>
          </a:p>
          <a:p>
            <a:pPr marL="1200150" lvl="1" indent="-742950">
              <a:spcAft>
                <a:spcPts val="1200"/>
              </a:spcAft>
              <a:buFont typeface="+mj-lt"/>
              <a:buAutoNum type="arabicPeriod"/>
            </a:pPr>
            <a:r>
              <a:rPr lang="en-US" sz="4000" dirty="0" smtClean="0"/>
              <a:t>One Word: If your actions are not guided by His Word, you will panic and live in fear of men - </a:t>
            </a:r>
            <a:r>
              <a:rPr lang="el-GR" sz="4000" dirty="0" smtClean="0"/>
              <a:t>ταράσσω</a:t>
            </a:r>
            <a:r>
              <a:rPr lang="en-US" sz="4000" dirty="0" smtClean="0"/>
              <a:t> &amp; </a:t>
            </a:r>
            <a:r>
              <a:rPr lang="el-GR" sz="4000" dirty="0" smtClean="0"/>
              <a:t>Δειλιάω</a:t>
            </a:r>
            <a:endParaRPr lang="en-US" sz="4000" dirty="0" smtClean="0"/>
          </a:p>
        </p:txBody>
      </p:sp>
    </p:spTree>
    <p:extLst>
      <p:ext uri="{BB962C8B-B14F-4D97-AF65-F5344CB8AC3E}">
        <p14:creationId xmlns:p14="http://schemas.microsoft.com/office/powerpoint/2010/main" val="92444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0202" y="321933"/>
            <a:ext cx="11305790" cy="6093976"/>
          </a:xfrm>
          <a:prstGeom prst="rect">
            <a:avLst/>
          </a:prstGeom>
          <a:noFill/>
        </p:spPr>
        <p:txBody>
          <a:bodyPr wrap="square" rtlCol="0">
            <a:spAutoFit/>
          </a:bodyPr>
          <a:lstStyle/>
          <a:p>
            <a:pPr>
              <a:spcAft>
                <a:spcPts val="1200"/>
              </a:spcAft>
            </a:pPr>
            <a:r>
              <a:rPr lang="en-US" sz="4000" dirty="0" smtClean="0"/>
              <a:t>Importance – Satan’s relevant strategies:</a:t>
            </a:r>
          </a:p>
          <a:p>
            <a:pPr marL="1200150" lvl="1" indent="-742950">
              <a:spcAft>
                <a:spcPts val="1200"/>
              </a:spcAft>
              <a:buFont typeface="+mj-lt"/>
              <a:buAutoNum type="arabicPeriod"/>
            </a:pPr>
            <a:r>
              <a:rPr lang="en-US" sz="4000" dirty="0" smtClean="0"/>
              <a:t>Pressure to add other loves. (2 masters)</a:t>
            </a:r>
          </a:p>
          <a:p>
            <a:pPr marL="1200150" lvl="1" indent="-742950">
              <a:spcAft>
                <a:spcPts val="1200"/>
              </a:spcAft>
              <a:buFont typeface="+mj-lt"/>
              <a:buAutoNum type="arabicPeriod"/>
            </a:pPr>
            <a:r>
              <a:rPr lang="en-US" sz="4000" dirty="0" smtClean="0"/>
              <a:t>Make following His way into a part-time pursuit that depends on context (</a:t>
            </a:r>
            <a:r>
              <a:rPr lang="en-US" sz="4000" dirty="0" err="1" smtClean="0"/>
              <a:t>pu</a:t>
            </a:r>
            <a:r>
              <a:rPr lang="en-US" sz="4000" dirty="0" smtClean="0"/>
              <a:t> cross)</a:t>
            </a:r>
          </a:p>
          <a:p>
            <a:pPr marL="1200150" lvl="1" indent="-742950">
              <a:spcAft>
                <a:spcPts val="1200"/>
              </a:spcAft>
              <a:buFont typeface="+mj-lt"/>
              <a:buAutoNum type="arabicPeriod"/>
            </a:pPr>
            <a:r>
              <a:rPr lang="en-US" sz="4000" dirty="0" smtClean="0"/>
              <a:t>Deny or downplay “uncomfortable” passages: </a:t>
            </a:r>
            <a:r>
              <a:rPr lang="en-US" sz="4000" i="1" dirty="0"/>
              <a:t>“For whoever is ashamed of Me and My words, the Son of Man will be ashamed of him when He comes in His glory, and the glory of the Father and of the holy angels</a:t>
            </a:r>
            <a:r>
              <a:rPr lang="en-US" sz="4000" dirty="0"/>
              <a:t>” (Luke 9:26).</a:t>
            </a:r>
            <a:endParaRPr lang="en-US" sz="4000" dirty="0" smtClean="0"/>
          </a:p>
        </p:txBody>
      </p:sp>
    </p:spTree>
    <p:extLst>
      <p:ext uri="{BB962C8B-B14F-4D97-AF65-F5344CB8AC3E}">
        <p14:creationId xmlns:p14="http://schemas.microsoft.com/office/powerpoint/2010/main" val="145378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One Truth: John 16:7-15</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0" indent="0">
              <a:buNone/>
            </a:pPr>
            <a:r>
              <a:rPr lang="en-US" sz="4000" dirty="0"/>
              <a:t>“But I tell you the truth, it is to your advantage that I go away; for if I do not go away, the Helper will not come to you; but if I go, I will send Him to you. </a:t>
            </a:r>
            <a:r>
              <a:rPr lang="en-US" sz="4000" dirty="0" smtClean="0"/>
              <a:t>And </a:t>
            </a:r>
            <a:r>
              <a:rPr lang="en-US" sz="4000" dirty="0"/>
              <a:t>He, when He comes, will convict the world concerning sin and righteousness and judgment; </a:t>
            </a:r>
            <a:r>
              <a:rPr lang="en-US" sz="4000" dirty="0" smtClean="0"/>
              <a:t>concerning </a:t>
            </a:r>
            <a:r>
              <a:rPr lang="en-US" sz="4000" dirty="0"/>
              <a:t>sin, because they do not believe in Me; </a:t>
            </a:r>
            <a:r>
              <a:rPr lang="en-US" sz="4000" dirty="0" smtClean="0"/>
              <a:t>and </a:t>
            </a:r>
            <a:r>
              <a:rPr lang="en-US" sz="4000" dirty="0"/>
              <a:t>concerning righteousness, because I go to the Father and you no longer see </a:t>
            </a:r>
            <a:r>
              <a:rPr lang="en-US" sz="4000" dirty="0" smtClean="0"/>
              <a:t>Me; …</a:t>
            </a:r>
          </a:p>
        </p:txBody>
      </p:sp>
    </p:spTree>
    <p:extLst>
      <p:ext uri="{BB962C8B-B14F-4D97-AF65-F5344CB8AC3E}">
        <p14:creationId xmlns:p14="http://schemas.microsoft.com/office/powerpoint/2010/main" val="169638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One Truth: John 16:7-15</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0" indent="0">
              <a:buNone/>
            </a:pPr>
            <a:r>
              <a:rPr lang="en-US" sz="4000" dirty="0" smtClean="0"/>
              <a:t>and </a:t>
            </a:r>
            <a:r>
              <a:rPr lang="en-US" sz="4000" dirty="0"/>
              <a:t>concerning judgment, because the ruler of this world has been judged. </a:t>
            </a:r>
            <a:r>
              <a:rPr lang="en-US" sz="4000" dirty="0" smtClean="0"/>
              <a:t>I </a:t>
            </a:r>
            <a:r>
              <a:rPr lang="en-US" sz="4000" dirty="0"/>
              <a:t>have many more things to say to you, but you cannot bear them now. </a:t>
            </a:r>
            <a:r>
              <a:rPr lang="en-US" sz="4000" dirty="0" smtClean="0"/>
              <a:t>But </a:t>
            </a:r>
            <a:r>
              <a:rPr lang="en-US" sz="4000" dirty="0"/>
              <a:t>when He, the Spirit of truth, comes, He will guide you into all the truth; for He will not speak on His own initiative, but whatever He hears, He will speak; and He will disclose to you what is to come</a:t>
            </a:r>
            <a:r>
              <a:rPr lang="en-US" sz="4000" dirty="0" smtClean="0"/>
              <a:t>.</a:t>
            </a:r>
          </a:p>
        </p:txBody>
      </p:sp>
    </p:spTree>
    <p:extLst>
      <p:ext uri="{BB962C8B-B14F-4D97-AF65-F5344CB8AC3E}">
        <p14:creationId xmlns:p14="http://schemas.microsoft.com/office/powerpoint/2010/main" val="2390520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One Truth: John 16:7-15</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0" indent="0">
              <a:buNone/>
            </a:pPr>
            <a:r>
              <a:rPr lang="en-US" sz="4000" dirty="0" smtClean="0"/>
              <a:t>He </a:t>
            </a:r>
            <a:r>
              <a:rPr lang="en-US" sz="4000" dirty="0"/>
              <a:t>will glorify Me, for He will take of Mine and will disclose it to you. </a:t>
            </a:r>
            <a:r>
              <a:rPr lang="en-US" sz="4000" dirty="0" smtClean="0"/>
              <a:t>All </a:t>
            </a:r>
            <a:r>
              <a:rPr lang="en-US" sz="4000" dirty="0"/>
              <a:t>things that the Father has are Mine; therefore I said that He takes of Mine and will disclose it to you</a:t>
            </a:r>
            <a:r>
              <a:rPr lang="en-US" sz="4000" dirty="0" smtClean="0"/>
              <a:t>.”</a:t>
            </a:r>
          </a:p>
        </p:txBody>
      </p:sp>
    </p:spTree>
    <p:extLst>
      <p:ext uri="{BB962C8B-B14F-4D97-AF65-F5344CB8AC3E}">
        <p14:creationId xmlns:p14="http://schemas.microsoft.com/office/powerpoint/2010/main" val="1263674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a:solidFill>
                  <a:schemeClr val="tx1"/>
                </a:solidFill>
              </a:rPr>
              <a:t>Exposition: John </a:t>
            </a:r>
            <a:r>
              <a:rPr lang="en-US" sz="4000" b="1" dirty="0" smtClean="0">
                <a:solidFill>
                  <a:schemeClr val="tx1"/>
                </a:solidFill>
              </a:rPr>
              <a:t>16:7-15</a:t>
            </a:r>
            <a:endParaRPr lang="en-US" sz="4000" b="1" dirty="0">
              <a:solidFill>
                <a:schemeClr val="tx1"/>
              </a:solidFill>
            </a:endParaRPr>
          </a:p>
        </p:txBody>
      </p:sp>
      <p:sp>
        <p:nvSpPr>
          <p:cNvPr id="3" name="Content Placeholder 2"/>
          <p:cNvSpPr>
            <a:spLocks noGrp="1"/>
          </p:cNvSpPr>
          <p:nvPr>
            <p:ph idx="1"/>
          </p:nvPr>
        </p:nvSpPr>
        <p:spPr>
          <a:xfrm>
            <a:off x="542485" y="955965"/>
            <a:ext cx="10913892" cy="5451073"/>
          </a:xfrm>
        </p:spPr>
        <p:txBody>
          <a:bodyPr>
            <a:noAutofit/>
          </a:bodyPr>
          <a:lstStyle/>
          <a:p>
            <a:pPr marL="742950" indent="-742950">
              <a:spcAft>
                <a:spcPts val="1200"/>
              </a:spcAft>
              <a:buFont typeface="+mj-lt"/>
              <a:buAutoNum type="arabicPeriod"/>
            </a:pPr>
            <a:r>
              <a:rPr lang="en-US" sz="4000" dirty="0" smtClean="0"/>
              <a:t>Vs. 12 – </a:t>
            </a:r>
            <a:r>
              <a:rPr lang="en-US" sz="4000" i="1" dirty="0" smtClean="0"/>
              <a:t>“I </a:t>
            </a:r>
            <a:r>
              <a:rPr lang="en-US" sz="4000" i="1" dirty="0"/>
              <a:t>have many more things to say to you, but you cannot bear them now</a:t>
            </a:r>
            <a:r>
              <a:rPr lang="en-US" sz="4000" i="1" dirty="0" smtClean="0"/>
              <a:t>.”</a:t>
            </a:r>
          </a:p>
          <a:p>
            <a:pPr marL="742950" indent="-742950">
              <a:spcAft>
                <a:spcPts val="1200"/>
              </a:spcAft>
              <a:buFont typeface="+mj-lt"/>
              <a:buAutoNum type="arabicPeriod"/>
            </a:pPr>
            <a:r>
              <a:rPr lang="en-US" sz="4000" dirty="0" smtClean="0"/>
              <a:t>When Jesus came to our world, He brought a specific message from Father: </a:t>
            </a:r>
            <a:r>
              <a:rPr lang="en-US" sz="4000" i="1" dirty="0"/>
              <a:t>“For I did not speak on My own initiative, but the Father Himself who sent Me has given Me a commandment as to what to say and what to speak”</a:t>
            </a:r>
            <a:r>
              <a:rPr lang="en-US" sz="4000" dirty="0"/>
              <a:t> (John 12:49</a:t>
            </a:r>
            <a:r>
              <a:rPr lang="en-US" sz="4000" dirty="0" smtClean="0"/>
              <a:t>).</a:t>
            </a:r>
          </a:p>
          <a:p>
            <a:pPr marL="742950" indent="-742950">
              <a:spcAft>
                <a:spcPts val="1200"/>
              </a:spcAft>
              <a:buFont typeface="+mj-lt"/>
              <a:buAutoNum type="arabicPeriod"/>
            </a:pPr>
            <a:r>
              <a:rPr lang="en-US" sz="4000" dirty="0" smtClean="0"/>
              <a:t>But they are not ready for the whole package!</a:t>
            </a:r>
          </a:p>
        </p:txBody>
      </p:sp>
    </p:spTree>
    <p:extLst>
      <p:ext uri="{BB962C8B-B14F-4D97-AF65-F5344CB8AC3E}">
        <p14:creationId xmlns:p14="http://schemas.microsoft.com/office/powerpoint/2010/main" val="414866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408" y="561269"/>
            <a:ext cx="11186453" cy="5451073"/>
          </a:xfrm>
        </p:spPr>
        <p:txBody>
          <a:bodyPr>
            <a:noAutofit/>
          </a:bodyPr>
          <a:lstStyle/>
          <a:p>
            <a:pPr marL="742950" indent="-742950">
              <a:spcAft>
                <a:spcPts val="1200"/>
              </a:spcAft>
              <a:buFont typeface="+mj-lt"/>
              <a:buAutoNum type="arabicPeriod" startAt="4"/>
            </a:pPr>
            <a:r>
              <a:rPr lang="en-US" sz="4000" dirty="0" smtClean="0"/>
              <a:t>Vs. 13 – </a:t>
            </a:r>
            <a:r>
              <a:rPr lang="en-US" sz="4000" i="1" dirty="0" smtClean="0"/>
              <a:t>“But </a:t>
            </a:r>
            <a:r>
              <a:rPr lang="en-US" sz="4000" i="1" dirty="0"/>
              <a:t>when He, the Spirit of truth, comes, He will guide you into all the </a:t>
            </a:r>
            <a:r>
              <a:rPr lang="en-US" sz="4000" i="1" dirty="0" smtClean="0"/>
              <a:t>truth;”</a:t>
            </a:r>
          </a:p>
          <a:p>
            <a:pPr marL="742950" indent="-742950">
              <a:spcAft>
                <a:spcPts val="1200"/>
              </a:spcAft>
              <a:buFont typeface="+mj-lt"/>
              <a:buAutoNum type="arabicPeriod" startAt="4"/>
            </a:pPr>
            <a:r>
              <a:rPr lang="en-US" sz="4000" dirty="0" smtClean="0"/>
              <a:t>14:25 –  </a:t>
            </a:r>
            <a:r>
              <a:rPr lang="en-US" sz="4000" i="1" dirty="0" smtClean="0"/>
              <a:t>“</a:t>
            </a:r>
            <a:r>
              <a:rPr lang="en-US" sz="4000" i="1" dirty="0"/>
              <a:t>These things I have spoken to you while abiding with you. </a:t>
            </a:r>
            <a:r>
              <a:rPr lang="en-US" sz="4000" i="1" dirty="0" smtClean="0"/>
              <a:t>But </a:t>
            </a:r>
            <a:r>
              <a:rPr lang="en-US" sz="4000" i="1" dirty="0"/>
              <a:t>the Helper, the Holy Spirit, whom the Father will send in My name, He will teach you all things, and bring to your remembrance all that I said to you</a:t>
            </a:r>
            <a:r>
              <a:rPr lang="en-US" sz="4000" i="1" dirty="0" smtClean="0"/>
              <a:t>.” </a:t>
            </a:r>
          </a:p>
          <a:p>
            <a:pPr marL="742950" indent="-742950">
              <a:spcAft>
                <a:spcPts val="1200"/>
              </a:spcAft>
              <a:buFont typeface="+mj-lt"/>
              <a:buAutoNum type="arabicPeriod" startAt="4"/>
            </a:pPr>
            <a:r>
              <a:rPr lang="en-US" sz="4000" dirty="0"/>
              <a:t>Jesus is the truth and the Holy Spirit will help the disciples remember and process what they have heard. Result: NT </a:t>
            </a:r>
          </a:p>
        </p:txBody>
      </p:sp>
    </p:spTree>
    <p:extLst>
      <p:ext uri="{BB962C8B-B14F-4D97-AF65-F5344CB8AC3E}">
        <p14:creationId xmlns:p14="http://schemas.microsoft.com/office/powerpoint/2010/main" val="467201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C0CEB4-BFAC-4014-9B69-2CFFE0B783D9}">
  <ds:schemaRefs>
    <ds:schemaRef ds:uri="http://purl.org/dc/elements/1.1/"/>
    <ds:schemaRef ds:uri="http://schemas.microsoft.com/office/2006/documentManagement/types"/>
    <ds:schemaRef ds:uri="http://schemas.microsoft.com/office/infopath/2007/PartnerControls"/>
    <ds:schemaRef ds:uri="16c05727-aa75-4e4a-9b5f-8a80a1165891"/>
    <ds:schemaRef ds:uri="http://www.w3.org/XML/1998/namespace"/>
    <ds:schemaRef ds:uri="http://purl.org/dc/terms/"/>
    <ds:schemaRef ds:uri="http://purl.org/dc/dcmitype/"/>
    <ds:schemaRef ds:uri="http://schemas.openxmlformats.org/package/2006/metadata/core-properties"/>
    <ds:schemaRef ds:uri="71af3243-3dd4-4a8d-8c0d-dd76da1f02a5"/>
    <ds:schemaRef ds:uri="http://schemas.microsoft.com/office/2006/metadata/properties"/>
  </ds:schemaRefs>
</ds:datastoreItem>
</file>

<file path=customXml/itemProps2.xml><?xml version="1.0" encoding="utf-8"?>
<ds:datastoreItem xmlns:ds="http://schemas.openxmlformats.org/officeDocument/2006/customXml" ds:itemID="{F44B8C88-7AFD-4F93-AF50-E36A0AAD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666C14-7219-46F1-8169-9E45DA110A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TM04033923[[fn=Depth]]</Template>
  <TotalTime>0</TotalTime>
  <Words>1642</Words>
  <Application>Microsoft Office PowerPoint</Application>
  <PresentationFormat>Widescreen</PresentationFormat>
  <Paragraphs>66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Corbel</vt:lpstr>
      <vt:lpstr>Depth</vt:lpstr>
      <vt:lpstr>PowerPoint Presentation</vt:lpstr>
      <vt:lpstr>PowerPoint Presentation</vt:lpstr>
      <vt:lpstr>PowerPoint Presentation</vt:lpstr>
      <vt:lpstr>PowerPoint Presentation</vt:lpstr>
      <vt:lpstr>One Truth: John 16:7-15</vt:lpstr>
      <vt:lpstr>One Truth: John 16:7-15</vt:lpstr>
      <vt:lpstr>One Truth: John 16:7-15</vt:lpstr>
      <vt:lpstr>Exposition: John 16:7-15</vt:lpstr>
      <vt:lpstr>PowerPoint Presentation</vt:lpstr>
      <vt:lpstr>PowerPoint Presentation</vt:lpstr>
      <vt:lpstr>PowerPoint Presentation</vt:lpstr>
      <vt:lpstr>Bottom Line</vt:lpstr>
      <vt:lpstr>Bottom Line</vt:lpstr>
      <vt:lpstr>Bottom Line</vt:lpstr>
      <vt:lpstr>PowerPoint Presentation</vt:lpstr>
      <vt:lpstr>PowerPoint Presentation</vt:lpstr>
      <vt:lpstr>Exercise 1</vt:lpstr>
      <vt:lpstr>Exercise 2</vt:lpstr>
      <vt:lpstr>Exercise 3</vt:lpstr>
      <vt:lpstr>Imagine</vt:lpstr>
      <vt:lpstr>Imagine</vt:lpstr>
      <vt:lpstr>Imagine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2021-08-17T17:07:11Z</dcterms:created>
  <dcterms:modified xsi:type="dcterms:W3CDTF">2021-09-15T12:14:08Z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